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71" r:id="rId4"/>
    <p:sldId id="259" r:id="rId5"/>
    <p:sldId id="260" r:id="rId6"/>
    <p:sldId id="262" r:id="rId7"/>
    <p:sldId id="261" r:id="rId8"/>
    <p:sldId id="263" r:id="rId9"/>
    <p:sldId id="264" r:id="rId10"/>
    <p:sldId id="272" r:id="rId11"/>
    <p:sldId id="269" r:id="rId12"/>
    <p:sldId id="273" r:id="rId13"/>
    <p:sldId id="274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k Mustafa (cakmustafa)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28E66F-FA36-49F9-B632-7DC7366EE031}">
  <a:tblStyle styleId="{9C28E66F-FA36-49F9-B632-7DC7366EE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2a888c55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2a888c55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e2a888c55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e2a888c55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e2a888c55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e2a888c55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2a888c55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2a888c55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e2a888c55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e2a888c55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2a888c55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2a888c55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2a888c55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2a888c55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2db85153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2db85153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mlab.ie.cuhk.edu.hk/projects/Celeb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448834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recognition project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099514"/>
            <a:ext cx="3470700" cy="652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Dana Putra Kembara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VisionX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8093-08FF-11D9-AD4F-7F593664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971A-0934-253F-ADA8-CA56FB2A4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64036"/>
            <a:ext cx="7038900" cy="1630680"/>
          </a:xfrm>
        </p:spPr>
        <p:txBody>
          <a:bodyPr>
            <a:normAutofit/>
          </a:bodyPr>
          <a:lstStyle/>
          <a:p>
            <a:r>
              <a:rPr lang="en-US" dirty="0"/>
              <a:t>ResNet18 outperformed all models on every metric</a:t>
            </a:r>
          </a:p>
          <a:p>
            <a:r>
              <a:rPr lang="en-US" dirty="0" err="1"/>
              <a:t>GoogLeNet</a:t>
            </a:r>
            <a:r>
              <a:rPr lang="en-US" dirty="0"/>
              <a:t> performed well, closely behind ResNet18</a:t>
            </a:r>
          </a:p>
          <a:p>
            <a:r>
              <a:rPr lang="en-US" dirty="0"/>
              <a:t>VGG16_fw lagged significantly, likely due to freezing weight that limited fine-tuning capability</a:t>
            </a:r>
          </a:p>
          <a:p>
            <a:r>
              <a:rPr lang="en-US" dirty="0"/>
              <a:t>Model performance was influenced by data augmentation, architecture, and hyperparameters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8BDE5D-6689-D609-08AF-356E2F53D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255361"/>
              </p:ext>
            </p:extLst>
          </p:nvPr>
        </p:nvGraphicFramePr>
        <p:xfrm>
          <a:off x="356316" y="2910572"/>
          <a:ext cx="8512939" cy="1630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997">
                  <a:extLst>
                    <a:ext uri="{9D8B030D-6E8A-4147-A177-3AD203B41FA5}">
                      <a16:colId xmlns:a16="http://schemas.microsoft.com/office/drawing/2014/main" val="408988359"/>
                    </a:ext>
                  </a:extLst>
                </a:gridCol>
                <a:gridCol w="1069308">
                  <a:extLst>
                    <a:ext uri="{9D8B030D-6E8A-4147-A177-3AD203B41FA5}">
                      <a16:colId xmlns:a16="http://schemas.microsoft.com/office/drawing/2014/main" val="555859741"/>
                    </a:ext>
                  </a:extLst>
                </a:gridCol>
                <a:gridCol w="1079435">
                  <a:extLst>
                    <a:ext uri="{9D8B030D-6E8A-4147-A177-3AD203B41FA5}">
                      <a16:colId xmlns:a16="http://schemas.microsoft.com/office/drawing/2014/main" val="2293305494"/>
                    </a:ext>
                  </a:extLst>
                </a:gridCol>
                <a:gridCol w="1008730">
                  <a:extLst>
                    <a:ext uri="{9D8B030D-6E8A-4147-A177-3AD203B41FA5}">
                      <a16:colId xmlns:a16="http://schemas.microsoft.com/office/drawing/2014/main" val="2913692734"/>
                    </a:ext>
                  </a:extLst>
                </a:gridCol>
                <a:gridCol w="1064116">
                  <a:extLst>
                    <a:ext uri="{9D8B030D-6E8A-4147-A177-3AD203B41FA5}">
                      <a16:colId xmlns:a16="http://schemas.microsoft.com/office/drawing/2014/main" val="3928685058"/>
                    </a:ext>
                  </a:extLst>
                </a:gridCol>
                <a:gridCol w="1064116">
                  <a:extLst>
                    <a:ext uri="{9D8B030D-6E8A-4147-A177-3AD203B41FA5}">
                      <a16:colId xmlns:a16="http://schemas.microsoft.com/office/drawing/2014/main" val="1384953155"/>
                    </a:ext>
                  </a:extLst>
                </a:gridCol>
                <a:gridCol w="1003477">
                  <a:extLst>
                    <a:ext uri="{9D8B030D-6E8A-4147-A177-3AD203B41FA5}">
                      <a16:colId xmlns:a16="http://schemas.microsoft.com/office/drawing/2014/main" val="2594515130"/>
                    </a:ext>
                  </a:extLst>
                </a:gridCol>
                <a:gridCol w="1124760">
                  <a:extLst>
                    <a:ext uri="{9D8B030D-6E8A-4147-A177-3AD203B41FA5}">
                      <a16:colId xmlns:a16="http://schemas.microsoft.com/office/drawing/2014/main" val="669686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F1-macro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F1-weighted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time/image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5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ResNet18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98%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0.968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0.984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0.979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26.61 min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0.043 s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20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GoogLeNet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97.33%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49.54 min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0.048 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2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VGG16_fw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90.53%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82.33 min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0.176 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85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07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future improvement</a:t>
            </a:r>
            <a:endParaRPr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1297500" y="1365161"/>
            <a:ext cx="7038900" cy="311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Conclusion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200" dirty="0"/>
              <a:t>ResNet18 outperformed </a:t>
            </a:r>
            <a:r>
              <a:rPr lang="en-US" sz="1200" dirty="0" err="1"/>
              <a:t>GoogLeNet</a:t>
            </a:r>
            <a:r>
              <a:rPr lang="en-US" sz="1200" dirty="0"/>
              <a:t> and VGG16_fw with an F1-macro of 0.979, F1-weighted of 0.980, training time of 26.6 min, and inference time of 0.043 s/image. Its high accuracy and efficiency make it ideal for real-world use.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200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Future improvement: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Increase dataset size from the </a:t>
            </a:r>
            <a:r>
              <a:rPr lang="en-US" sz="1200" dirty="0" err="1"/>
              <a:t>CelebA</a:t>
            </a:r>
            <a:r>
              <a:rPr lang="en-US" sz="1200" dirty="0"/>
              <a:t> dataset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Apply gender-specific augmentation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Try different layer-freezing strategies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Test smaller variants for VGG (VGG11, VGG13)</a:t>
            </a:r>
            <a:endParaRPr lang="en-ID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5030-AF7F-7714-DC83-8BC41BBC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1</a:t>
            </a:r>
            <a:endParaRPr lang="en-ID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52772D65-93E1-97A1-024F-4A1369F8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03" y="966709"/>
            <a:ext cx="3975993" cy="40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6C56-E7E2-B23F-199C-5A67C3E9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2</a:t>
            </a:r>
            <a:endParaRPr lang="en-ID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327B673-7F19-D266-62B4-3A3AAFBD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1525970"/>
            <a:ext cx="7038900" cy="20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</a:t>
            </a:r>
            <a:endParaRPr b="1"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Increasing demand for automated, accurate, and fair gender classification systems in applications such as demographic analysis, personalized services, and human-computer interaction, especially in cases where metadata is unavailable or unreliable.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Project’s goal:</a:t>
            </a:r>
            <a:endParaRPr b="1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i="1" dirty="0"/>
              <a:t>Develop, train, and evaluate three CNN models (ResNet18, VGG16, and GoogleNet) to perform accurate gender classification directly from images.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00E4-E606-7B63-46A3-BE8A076E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and tools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73B2-5DF4-08FC-F75F-0FC82B3B5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CPU: Intel Core Ultra 9</a:t>
            </a:r>
          </a:p>
          <a:p>
            <a:pPr lvl="1"/>
            <a:r>
              <a:rPr lang="en-US" dirty="0"/>
              <a:t>GPU: NVIDIA GeForce RTX 4060 (for training and inference)</a:t>
            </a:r>
          </a:p>
          <a:p>
            <a:pPr lvl="1"/>
            <a:r>
              <a:rPr lang="en-US" dirty="0"/>
              <a:t>RAM: 16 GB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Software:</a:t>
            </a:r>
          </a:p>
          <a:p>
            <a:pPr lvl="1"/>
            <a:r>
              <a:rPr lang="en-ID" dirty="0"/>
              <a:t>Programming language: Python</a:t>
            </a:r>
          </a:p>
          <a:p>
            <a:pPr lvl="1"/>
            <a:r>
              <a:rPr lang="en-ID" dirty="0"/>
              <a:t>Framework: </a:t>
            </a:r>
            <a:r>
              <a:rPr lang="en-ID" dirty="0" err="1"/>
              <a:t>PyTorch</a:t>
            </a:r>
            <a:endParaRPr lang="en-ID" dirty="0"/>
          </a:p>
          <a:p>
            <a:pPr lvl="1"/>
            <a:r>
              <a:rPr lang="en-ID" dirty="0"/>
              <a:t>Development: VS Code</a:t>
            </a:r>
          </a:p>
          <a:p>
            <a:pPr marL="14605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699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308086"/>
            <a:ext cx="7038900" cy="339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CelebA dataset:</a:t>
            </a:r>
          </a:p>
          <a:p>
            <a:pPr marL="285750" indent="-285750"/>
            <a:r>
              <a:rPr lang="en" dirty="0"/>
              <a:t>CelebA is a face attribute dataset with ~200K celebrity images, each with 40 attribute annotations</a:t>
            </a:r>
          </a:p>
          <a:p>
            <a:pPr marL="285750" indent="-285750"/>
            <a:r>
              <a:rPr lang="en" dirty="0"/>
              <a:t>Open source link: </a:t>
            </a:r>
            <a:r>
              <a:rPr lang="en" dirty="0">
                <a:hlinkClick r:id="rId3"/>
              </a:rPr>
              <a:t>https://mmlab.ie.cuhk.edu.hk/projects/CelebA.html</a:t>
            </a:r>
            <a:r>
              <a:rPr lang="en" dirty="0"/>
              <a:t>)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 this project, we only use 5000 images and their annotations of the CelebA dataset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A collage of two people&#10;&#10;AI-generated content may be incorrect.">
            <a:extLst>
              <a:ext uri="{FF2B5EF4-FFF2-40B4-BE49-F238E27FC236}">
                <a16:creationId xmlns:a16="http://schemas.microsoft.com/office/drawing/2014/main" id="{DE157778-D111-99A2-A8DE-BDA989C7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62" y="2514577"/>
            <a:ext cx="5996235" cy="14390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3" name="Picture 2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EFE6DECD-718E-C607-0BC7-EB11F54A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12" y="1604493"/>
            <a:ext cx="3681353" cy="2761015"/>
          </a:xfrm>
          <a:prstGeom prst="rect">
            <a:avLst/>
          </a:prstGeom>
        </p:spPr>
      </p:pic>
      <p:sp>
        <p:nvSpPr>
          <p:cNvPr id="4" name="Google Shape;153;p16">
            <a:extLst>
              <a:ext uri="{FF2B5EF4-FFF2-40B4-BE49-F238E27FC236}">
                <a16:creationId xmlns:a16="http://schemas.microsoft.com/office/drawing/2014/main" id="{23E8D4DB-50B7-55C8-B452-FEBB435FC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987380"/>
            <a:ext cx="3725261" cy="3674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</a:pPr>
            <a:r>
              <a:rPr lang="en-US" dirty="0"/>
              <a:t>Data cleaning: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Select relevant columns: ‘</a:t>
            </a:r>
            <a:r>
              <a:rPr lang="en-US" sz="1200" dirty="0" err="1"/>
              <a:t>Filepath</a:t>
            </a:r>
            <a:r>
              <a:rPr lang="en-US" sz="1200" dirty="0"/>
              <a:t>’ (image path) and ‘Male’ (gender label)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Filtered labels to match the available image file paths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Converted label into binary: ‘0’ (Female) and ‘1’ (Male)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Exploratory data analysis: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Class-imbalance is observed between gender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Stratify is applied to maintain equal gender proportion on each train/</a:t>
            </a:r>
            <a:r>
              <a:rPr lang="en-US" sz="1200" dirty="0" err="1"/>
              <a:t>val</a:t>
            </a:r>
            <a:r>
              <a:rPr lang="en-US" sz="1200" dirty="0"/>
              <a:t>/test set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protocol</a:t>
            </a: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1297500" y="931572"/>
            <a:ext cx="7038900" cy="4005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The dataset splitted into training, validation, and test sets using a 70/15/15 ratio, resulting in 3500 images for training, 750 for validation, and 750 for testing.</a:t>
            </a:r>
          </a:p>
          <a:p>
            <a:endParaRPr lang="en" dirty="0"/>
          </a:p>
          <a:p>
            <a:r>
              <a:rPr lang="en" dirty="0"/>
              <a:t>Data augmentation was implemented with 50% probability:</a:t>
            </a:r>
          </a:p>
          <a:p>
            <a:pPr lvl="1"/>
            <a:r>
              <a:rPr lang="en" sz="1200" dirty="0"/>
              <a:t>RandomRotation(10)</a:t>
            </a:r>
          </a:p>
          <a:p>
            <a:pPr lvl="1"/>
            <a:r>
              <a:rPr lang="en" sz="1200" dirty="0"/>
              <a:t>RandomHorizontalFlip()</a:t>
            </a:r>
          </a:p>
          <a:p>
            <a:pPr lvl="1"/>
            <a:r>
              <a:rPr lang="en" sz="1200" dirty="0"/>
              <a:t>ColorJitter(brightness, contrast, and saturation = 0.2; hue = 0.1)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A collage of two people&#10;&#10;AI-generated content may be incorrect.">
            <a:extLst>
              <a:ext uri="{FF2B5EF4-FFF2-40B4-BE49-F238E27FC236}">
                <a16:creationId xmlns:a16="http://schemas.microsoft.com/office/drawing/2014/main" id="{5253C369-5C55-29C1-F9E1-C0332517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71" y="2724410"/>
            <a:ext cx="5960729" cy="2102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2728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Load pre-trained models</a:t>
            </a:r>
          </a:p>
          <a:p>
            <a:pPr marL="146050" indent="0">
              <a:buNone/>
            </a:pPr>
            <a:endParaRPr lang="en" dirty="0"/>
          </a:p>
          <a:p>
            <a:r>
              <a:rPr lang="en" dirty="0"/>
              <a:t>Modify the last layer to solve binary classification problem</a:t>
            </a:r>
          </a:p>
          <a:p>
            <a:endParaRPr lang="en-US" dirty="0"/>
          </a:p>
          <a:p>
            <a:r>
              <a:rPr lang="en-US" dirty="0"/>
              <a:t>Fine-tuned only the classifier of VGG16 model using freezing weight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4C646-43EF-6152-FC23-9DDB2BE8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79" y="1094704"/>
            <a:ext cx="4325911" cy="372194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FDE7BA-1BEA-A683-2603-CECD775E0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73400"/>
              </p:ext>
            </p:extLst>
          </p:nvPr>
        </p:nvGraphicFramePr>
        <p:xfrm>
          <a:off x="1416676" y="3471840"/>
          <a:ext cx="2609024" cy="13448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30309">
                  <a:extLst>
                    <a:ext uri="{9D8B030D-6E8A-4147-A177-3AD203B41FA5}">
                      <a16:colId xmlns:a16="http://schemas.microsoft.com/office/drawing/2014/main" val="2266770054"/>
                    </a:ext>
                  </a:extLst>
                </a:gridCol>
                <a:gridCol w="1578715">
                  <a:extLst>
                    <a:ext uri="{9D8B030D-6E8A-4147-A177-3AD203B41FA5}">
                      <a16:colId xmlns:a16="http://schemas.microsoft.com/office/drawing/2014/main" val="2178719153"/>
                    </a:ext>
                  </a:extLst>
                </a:gridCol>
              </a:tblGrid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ID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Trainable parameters</a:t>
                      </a:r>
                      <a:endParaRPr lang="en-ID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06686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ResNet18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11,177,025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025601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 err="1">
                          <a:solidFill>
                            <a:schemeClr val="tx1"/>
                          </a:solidFill>
                        </a:rPr>
                        <a:t>GoogLeNet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5,600,929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6449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VGG16_fw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4,097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8833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protocol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Hyperparameters used: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46050" indent="0">
              <a:spcBef>
                <a:spcPts val="1200"/>
              </a:spcBef>
              <a:buNone/>
            </a:pPr>
            <a:endParaRPr lang="en" sz="100" dirty="0"/>
          </a:p>
          <a:p>
            <a:pPr>
              <a:spcBef>
                <a:spcPts val="1200"/>
              </a:spcBef>
            </a:pPr>
            <a:r>
              <a:rPr lang="en" dirty="0"/>
              <a:t>Model’s weights are saved at the last epoch</a:t>
            </a:r>
            <a:endParaRPr dirty="0"/>
          </a:p>
        </p:txBody>
      </p:sp>
      <p:graphicFrame>
        <p:nvGraphicFramePr>
          <p:cNvPr id="182" name="Google Shape;182;p20"/>
          <p:cNvGraphicFramePr/>
          <p:nvPr>
            <p:extLst>
              <p:ext uri="{D42A27DB-BD31-4B8C-83A1-F6EECF244321}">
                <p14:modId xmlns:p14="http://schemas.microsoft.com/office/powerpoint/2010/main" val="78533435"/>
              </p:ext>
            </p:extLst>
          </p:nvPr>
        </p:nvGraphicFramePr>
        <p:xfrm>
          <a:off x="1866333" y="1539669"/>
          <a:ext cx="5839526" cy="234748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6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8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53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/>
                          </a:solidFill>
                          <a:sym typeface="Lato"/>
                        </a:rPr>
                        <a:t>Hyperparameter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tx1"/>
                          </a:solidFill>
                          <a:sym typeface="Lato"/>
                        </a:rPr>
                        <a:t>Value</a:t>
                      </a:r>
                      <a:endParaRPr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tx1"/>
                          </a:solidFill>
                          <a:sym typeface="Lato"/>
                        </a:rPr>
                        <a:t>Epoch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30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Batch size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15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Learning rate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0.001 with StepLR(step=5, gamma=0.1)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tx1"/>
                          </a:solidFill>
                          <a:sym typeface="Lato"/>
                        </a:rPr>
                        <a:t>Criterion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BCELogitLoss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93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Optimizer</a:t>
                      </a:r>
                      <a:endParaRPr sz="1300" dirty="0">
                        <a:solidFill>
                          <a:schemeClr val="tx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Adam</a:t>
                      </a:r>
                      <a:endParaRPr sz="1300" dirty="0">
                        <a:solidFill>
                          <a:schemeClr val="tx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1;p20">
            <a:extLst>
              <a:ext uri="{FF2B5EF4-FFF2-40B4-BE49-F238E27FC236}">
                <a16:creationId xmlns:a16="http://schemas.microsoft.com/office/drawing/2014/main" id="{E1666578-FDC3-E672-890B-DEE1B3F2C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Performance metrics:</a:t>
            </a:r>
          </a:p>
          <a:p>
            <a:pPr lvl="1"/>
            <a:r>
              <a:rPr lang="en-US" sz="1400" dirty="0"/>
              <a:t>Accuracy</a:t>
            </a:r>
          </a:p>
          <a:p>
            <a:pPr lvl="1"/>
            <a:r>
              <a:rPr lang="en-ID" sz="1400" dirty="0"/>
              <a:t>Precision</a:t>
            </a:r>
          </a:p>
          <a:p>
            <a:pPr lvl="1"/>
            <a:r>
              <a:rPr lang="en-ID" sz="1400" dirty="0"/>
              <a:t>Recall</a:t>
            </a:r>
          </a:p>
          <a:p>
            <a:pPr lvl="1"/>
            <a:r>
              <a:rPr lang="en-ID" sz="1400" dirty="0"/>
              <a:t>F1-Macro</a:t>
            </a:r>
          </a:p>
          <a:p>
            <a:pPr lvl="1"/>
            <a:r>
              <a:rPr lang="en-ID" sz="1400" dirty="0"/>
              <a:t>F1-weighted</a:t>
            </a:r>
          </a:p>
          <a:p>
            <a:pPr marL="615950" lvl="1" indent="0">
              <a:buNone/>
            </a:pPr>
            <a:endParaRPr lang="en-ID" dirty="0"/>
          </a:p>
          <a:p>
            <a:r>
              <a:rPr lang="en-ID" dirty="0"/>
              <a:t>Efficiency metrics</a:t>
            </a:r>
          </a:p>
          <a:p>
            <a:pPr lvl="1"/>
            <a:r>
              <a:rPr lang="en-ID" sz="1400" dirty="0"/>
              <a:t>Training time</a:t>
            </a:r>
          </a:p>
          <a:p>
            <a:pPr lvl="1"/>
            <a:r>
              <a:rPr lang="en-ID" sz="1400" dirty="0"/>
              <a:t>Inference time/image</a:t>
            </a:r>
            <a:endParaRPr sz="140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On-screen Show (16:9)</PresentationFormat>
  <Paragraphs>142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Lato</vt:lpstr>
      <vt:lpstr>Montserrat</vt:lpstr>
      <vt:lpstr>Focus</vt:lpstr>
      <vt:lpstr>Face recognition project</vt:lpstr>
      <vt:lpstr>Project description</vt:lpstr>
      <vt:lpstr>Devices and tools</vt:lpstr>
      <vt:lpstr>Dataset</vt:lpstr>
      <vt:lpstr>Dataset</vt:lpstr>
      <vt:lpstr>Training protocol</vt:lpstr>
      <vt:lpstr>Model development</vt:lpstr>
      <vt:lpstr>Training protocol</vt:lpstr>
      <vt:lpstr>Evaluation metrics</vt:lpstr>
      <vt:lpstr>Results and discussion</vt:lpstr>
      <vt:lpstr>Conclusion and future improvement</vt:lpstr>
      <vt:lpstr>Appendix 1</vt:lpstr>
      <vt:lpstr>Appendix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Dana Putra Kembara</cp:lastModifiedBy>
  <cp:revision>1</cp:revision>
  <dcterms:modified xsi:type="dcterms:W3CDTF">2025-05-31T15:55:22Z</dcterms:modified>
</cp:coreProperties>
</file>